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5" r:id="rId6"/>
    <p:sldId id="266" r:id="rId7"/>
    <p:sldId id="271" r:id="rId8"/>
    <p:sldId id="260" r:id="rId9"/>
    <p:sldId id="272" r:id="rId10"/>
    <p:sldId id="258" r:id="rId11"/>
    <p:sldId id="268" r:id="rId12"/>
    <p:sldId id="261" r:id="rId13"/>
    <p:sldId id="264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K Grotesk Bold" panose="020B0604020202020204" charset="-52"/>
      <p:regular r:id="rId21"/>
    </p:embeddedFont>
    <p:embeddedFont>
      <p:font typeface="HK Grotesk Light" panose="020B0604020202020204" charset="-52"/>
      <p:regular r:id="rId22"/>
    </p:embeddedFont>
    <p:embeddedFont>
      <p:font typeface="HK Grotesk Medium" panose="020B0604020202020204" charset="-52"/>
      <p:regular r:id="rId23"/>
    </p:embeddedFont>
    <p:embeddedFont>
      <p:font typeface="Verdana Pro" panose="020B0604030504040204" pitchFamily="34" charset="0"/>
      <p:regular r:id="rId24"/>
      <p:bold r:id="rId25"/>
      <p:italic r:id="rId26"/>
      <p:boldItalic r:id="rId27"/>
    </p:embeddedFont>
    <p:embeddedFont>
      <p:font typeface="Verdana Pro Black" panose="020B0A04030504040204" pitchFamily="34" charset="0"/>
      <p:bold r:id="rId28"/>
      <p:boldItalic r:id="rId29"/>
    </p:embeddedFont>
    <p:embeddedFont>
      <p:font typeface="Verdana Pro SemiBold" panose="020B0704030504040204" pitchFamily="34" charset="0"/>
      <p:bold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C7DF8-EF60-4350-3CB5-851A6FBFD9C0}" v="306" dt="2022-06-05T11:53:53.576"/>
    <p1510:client id="{13361EF0-0F09-48B7-9598-F39B84AA97E3}" v="28" dt="2022-06-05T11:25:55.732"/>
    <p1510:client id="{2113A2DE-C42D-4FD6-C193-70BA1E3566B2}" v="4" dt="2022-06-04T09:21:29.972"/>
    <p1510:client id="{21BC4FC2-B435-C20D-5CAF-8A76005B4945}" v="177" dt="2022-06-15T12:41:29.292"/>
    <p1510:client id="{2DE02A5D-67D7-0544-28ED-D92AC3D1B8FB}" v="4" dt="2022-06-03T09:42:54.586"/>
    <p1510:client id="{2E68C9AE-716F-4AF7-9148-09C2508F3C52}" v="496" dt="2022-06-04T09:11:59.723"/>
    <p1510:client id="{39461877-4449-CE0D-1A77-C9B900EAADEA}" v="4" dt="2022-06-04T10:17:41.938"/>
    <p1510:client id="{3EB26FB7-C3DB-4749-FFB3-31194B1143F0}" v="6" dt="2022-06-05T11:38:55.478"/>
    <p1510:client id="{40EB1E49-567A-A058-90D9-9B0E9328269C}" v="15" dt="2022-06-05T10:47:32.692"/>
    <p1510:client id="{4491DDCC-8792-4700-3C85-F49611B5FF77}" v="8" dt="2022-06-05T12:37:57.828"/>
    <p1510:client id="{5FC85C92-8A64-B231-E0EC-21354CB1B34A}" v="114" dt="2022-06-15T11:20:33.109"/>
    <p1510:client id="{61DDF2F4-4133-6EE1-AC44-9DE27313DAEA}" v="33" dt="2022-06-05T08:33:01.578"/>
    <p1510:client id="{6E574CAD-231D-6974-C758-91D63703F40A}" v="12" dt="2022-06-05T11:15:11.425"/>
    <p1510:client id="{74635647-6BE8-7F4E-2A3B-69EACA32DD7E}" v="28" dt="2022-06-15T12:41:23.724"/>
    <p1510:client id="{77F85AD8-6F2B-7BA7-30F4-4FA91929F9DE}" v="12" dt="2022-06-04T09:01:04.907"/>
    <p1510:client id="{78C71B4B-ACDC-1EEB-F9C1-55CFBF0C8274}" v="28" dt="2022-06-05T12:40:11.113"/>
    <p1510:client id="{82F7BEC5-6B22-98CA-43B2-B163B3F342D1}" v="191" dt="2022-06-03T11:05:55.740"/>
    <p1510:client id="{ADD767D9-EC76-B24F-2B2B-1562046577AF}" v="8" dt="2022-06-03T09:33:29.884"/>
    <p1510:client id="{B4A7746C-9F5F-2F99-7A44-15BA23158598}" v="33" dt="2022-06-03T09:48:47.954"/>
    <p1510:client id="{BEE450FA-F7FD-F8D1-F906-E22A59DCE8A2}" v="8" dt="2022-06-06T05:42:54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29" y="2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8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4064" r="31763" b="175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79318" y="-2165549"/>
            <a:ext cx="15427992" cy="145408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837239" y="4291601"/>
            <a:ext cx="5731878" cy="71002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880173">
            <a:off x="15422061" y="-1777548"/>
            <a:ext cx="5731878" cy="710029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961867" y="8230428"/>
            <a:ext cx="5297433" cy="1029476"/>
            <a:chOff x="0" y="0"/>
            <a:chExt cx="7063244" cy="1372636"/>
          </a:xfrm>
        </p:grpSpPr>
        <p:sp>
          <p:nvSpPr>
            <p:cNvPr id="7" name="AutoShape 7"/>
            <p:cNvSpPr/>
            <p:nvPr/>
          </p:nvSpPr>
          <p:spPr>
            <a:xfrm>
              <a:off x="6058251" y="0"/>
              <a:ext cx="1004993" cy="14702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713053"/>
              <a:ext cx="7063244" cy="65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72"/>
                </a:lnSpc>
                <a:spcBef>
                  <a:spcPct val="0"/>
                </a:spcBef>
              </a:pPr>
              <a:r>
                <a:rPr lang="en-US" sz="3050" err="1">
                  <a:solidFill>
                    <a:srgbClr val="FFFFFF"/>
                  </a:solidFill>
                  <a:latin typeface="Verdana Pro SemiBold"/>
                </a:rPr>
                <a:t>Июнь</a:t>
              </a:r>
              <a:r>
                <a:rPr lang="en-US" sz="3050">
                  <a:solidFill>
                    <a:srgbClr val="FFFFFF"/>
                  </a:solidFill>
                  <a:latin typeface="Verdana Pro SemiBold"/>
                </a:rPr>
                <a:t> 2022 г.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187872" y="1772601"/>
            <a:ext cx="2459432" cy="22872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620060" y="9483403"/>
            <a:ext cx="2459432" cy="228727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51471" y="6529085"/>
            <a:ext cx="13680130" cy="1310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47"/>
              </a:lnSpc>
            </a:pPr>
            <a:r>
              <a:rPr lang="en-US" sz="9600" spc="198">
                <a:solidFill>
                  <a:schemeClr val="bg1"/>
                </a:solidFill>
                <a:latin typeface="Verdana Pro Black"/>
                <a:ea typeface="+mn-lt"/>
                <a:cs typeface="+mn-lt"/>
              </a:rPr>
              <a:t>LAW-FINDER</a:t>
            </a:r>
            <a:endParaRPr lang="en-US" sz="9600" spc="198">
              <a:solidFill>
                <a:schemeClr val="bg1"/>
              </a:solidFill>
              <a:latin typeface="Verdana Pro Black"/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038225"/>
            <a:ext cx="1951539" cy="3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6"/>
              </a:lnSpc>
            </a:pPr>
            <a:r>
              <a:rPr lang="en-US" sz="2251" spc="99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1085" y="8893715"/>
            <a:ext cx="6273651" cy="36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05" err="1">
                <a:solidFill>
                  <a:srgbClr val="FFFFFF"/>
                </a:solidFill>
                <a:latin typeface="Verdana Pro SemiBold"/>
              </a:rPr>
              <a:t>Клюква</a:t>
            </a:r>
            <a:endParaRPr lang="en-US" sz="2400" spc="105">
              <a:solidFill>
                <a:srgbClr val="FFFFFF"/>
              </a:solidFill>
              <a:latin typeface="Verdana Pr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6378" y="911085"/>
            <a:ext cx="10127042" cy="3086899"/>
            <a:chOff x="0" y="47625"/>
            <a:chExt cx="13502723" cy="4115866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13502723" cy="1717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31"/>
                </a:lnSpc>
              </a:pPr>
              <a:r>
                <a:rPr lang="en-US" sz="8750" err="1">
                  <a:solidFill>
                    <a:srgbClr val="272727"/>
                  </a:solidFill>
                  <a:latin typeface="Verdana Pro Black"/>
                </a:rPr>
                <a:t>Перспективы</a:t>
              </a:r>
              <a:endParaRPr lang="ru-RU">
                <a:latin typeface="Verdana Pro Black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4016464"/>
              <a:ext cx="1004993" cy="147027"/>
            </a:xfrm>
            <a:prstGeom prst="rect">
              <a:avLst/>
            </a:prstGeom>
            <a:solidFill>
              <a:srgbClr val="272727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77967" y="-1334988"/>
            <a:ext cx="15427992" cy="145408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225183">
            <a:off x="15708427" y="-2174961"/>
            <a:ext cx="5731878" cy="710029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433322" y="2436675"/>
            <a:ext cx="2459432" cy="228727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11856" y="5143500"/>
            <a:ext cx="8770232" cy="1945115"/>
            <a:chOff x="0" y="-704851"/>
            <a:chExt cx="11693644" cy="2593488"/>
          </a:xfrm>
        </p:grpSpPr>
        <p:sp>
          <p:nvSpPr>
            <p:cNvPr id="9" name="TextBox 9"/>
            <p:cNvSpPr txBox="1"/>
            <p:nvPr/>
          </p:nvSpPr>
          <p:spPr>
            <a:xfrm>
              <a:off x="0" y="1329594"/>
              <a:ext cx="5221667" cy="55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endParaRPr lang="en-US" sz="2400">
                <a:solidFill>
                  <a:srgbClr val="272727"/>
                </a:solidFill>
                <a:latin typeface="HK Grotesk Light"/>
                <a:cs typeface="Calibri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471977" y="-704851"/>
              <a:ext cx="5221667" cy="1438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272"/>
                </a:lnSpc>
                <a:buFont typeface="Arial"/>
                <a:buChar char="•"/>
              </a:pP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Расширение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для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браузера</a:t>
              </a:r>
              <a:endParaRPr lang="ru-RU" dirty="0">
                <a:latin typeface="Verdana Pro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56378" y="5102814"/>
            <a:ext cx="8508149" cy="2358627"/>
            <a:chOff x="-6122533" y="-1256201"/>
            <a:chExt cx="11344200" cy="314483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329594"/>
              <a:ext cx="5221667" cy="55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endParaRPr lang="en-US" sz="2400">
                <a:solidFill>
                  <a:srgbClr val="272727"/>
                </a:solidFill>
                <a:latin typeface="HK Grotesk Ligh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6122533" y="-1256201"/>
              <a:ext cx="5514743" cy="28653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272"/>
                </a:lnSpc>
                <a:buFont typeface="Arial"/>
                <a:buChar char="•"/>
              </a:pP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Возможность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выделить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текст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из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pdf-</a:t>
              </a: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документа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с </a:t>
              </a: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помощью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OCR</a:t>
              </a:r>
              <a:endParaRPr lang="ru-RU" sz="3050" dirty="0">
                <a:solidFill>
                  <a:srgbClr val="272727"/>
                </a:solidFill>
                <a:latin typeface="Verdana Pro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87865" y="5143500"/>
            <a:ext cx="4161515" cy="1889317"/>
            <a:chOff x="-327020" y="-630452"/>
            <a:chExt cx="5548687" cy="251909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329595"/>
              <a:ext cx="5221667" cy="55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8"/>
                </a:lnSpc>
              </a:pPr>
              <a:endParaRPr lang="en-US" sz="2400">
                <a:solidFill>
                  <a:srgbClr val="272727"/>
                </a:solidFill>
                <a:latin typeface="HK Grotesk Ligh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327020" y="-630452"/>
              <a:ext cx="5221667" cy="2130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272"/>
                </a:lnSpc>
                <a:buFont typeface="Arial"/>
                <a:buChar char="•"/>
              </a:pP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Парсинг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всего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сайта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и </a:t>
              </a: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его</a:t>
              </a:r>
              <a:r>
                <a:rPr lang="en-US" sz="3050" dirty="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3050" dirty="0" err="1">
                  <a:solidFill>
                    <a:srgbClr val="272727"/>
                  </a:solidFill>
                  <a:latin typeface="Verdana Pro"/>
                </a:rPr>
                <a:t>гиперссылок</a:t>
              </a:r>
              <a:endParaRPr lang="ru-RU" dirty="0">
                <a:latin typeface="Verdana Pr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4064" r="31763" b="175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-2424449"/>
            <a:ext cx="15427992" cy="145408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002219">
            <a:off x="12044932" y="7685844"/>
            <a:ext cx="4787691" cy="593069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64104" y="997109"/>
            <a:ext cx="8586296" cy="1570213"/>
            <a:chOff x="0" y="-76200"/>
            <a:chExt cx="11448395" cy="2093617"/>
          </a:xfrm>
        </p:grpSpPr>
        <p:sp>
          <p:nvSpPr>
            <p:cNvPr id="8" name="TextBox 8"/>
            <p:cNvSpPr txBox="1"/>
            <p:nvPr/>
          </p:nvSpPr>
          <p:spPr>
            <a:xfrm>
              <a:off x="0" y="1521897"/>
              <a:ext cx="8982960" cy="495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5"/>
                </a:lnSpc>
              </a:pPr>
              <a:endParaRPr lang="en-US" sz="2161">
                <a:solidFill>
                  <a:srgbClr val="FFFFFF"/>
                </a:solidFill>
                <a:latin typeface="HK Grotesk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1448395" cy="10411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672"/>
                </a:lnSpc>
              </a:pPr>
              <a:r>
                <a:rPr lang="ru-RU" sz="8750">
                  <a:solidFill>
                    <a:schemeClr val="bg1"/>
                  </a:solidFill>
                  <a:latin typeface="Verdana Pro Black"/>
                </a:rPr>
                <a:t>Конкуренты</a:t>
              </a:r>
              <a:endParaRPr lang="en-US" sz="8750">
                <a:solidFill>
                  <a:schemeClr val="bg1"/>
                </a:solidFill>
                <a:latin typeface="Verdana Pro Black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8900217"/>
            <a:ext cx="5841218" cy="35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000" spc="105">
                <a:solidFill>
                  <a:schemeClr val="bg1"/>
                </a:solidFill>
                <a:latin typeface="Verdana Pro SemiBold"/>
              </a:rPr>
              <a:t>LAW-FINDER | ИЮНЬ 2022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786546">
            <a:off x="10683249" y="-1993103"/>
            <a:ext cx="3491045" cy="432449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809771" y="6590471"/>
            <a:ext cx="2459432" cy="228727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595FC76-F334-45A0-ACAB-05B98E407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5" y="2181018"/>
            <a:ext cx="10173837" cy="3179322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47484A4-BD6A-8BE1-CD41-D3884A956E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363" y="5742824"/>
            <a:ext cx="8897813" cy="19958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437728" y="7373631"/>
            <a:ext cx="15427992" cy="145408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04800" y="8305164"/>
            <a:ext cx="2459432" cy="228727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56378" y="1050131"/>
            <a:ext cx="11473772" cy="1572425"/>
            <a:chOff x="0" y="28575"/>
            <a:chExt cx="15298363" cy="2096566"/>
          </a:xfrm>
        </p:grpSpPr>
        <p:sp>
          <p:nvSpPr>
            <p:cNvPr id="5" name="TextBox 5"/>
            <p:cNvSpPr txBox="1"/>
            <p:nvPr/>
          </p:nvSpPr>
          <p:spPr>
            <a:xfrm>
              <a:off x="0" y="28575"/>
              <a:ext cx="15298363" cy="14191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340"/>
                </a:lnSpc>
              </a:pPr>
              <a:r>
                <a:rPr lang="en-US" sz="7300" b="1" err="1">
                  <a:latin typeface="Verdana Pro Black"/>
                  <a:ea typeface="+mn-lt"/>
                  <a:cs typeface="+mn-lt"/>
                </a:rPr>
                <a:t>Затраты</a:t>
              </a:r>
              <a:r>
                <a:rPr lang="en-US" sz="7300" b="1">
                  <a:latin typeface="Verdana Pro Black"/>
                  <a:ea typeface="+mn-lt"/>
                  <a:cs typeface="+mn-lt"/>
                </a:rPr>
                <a:t> </a:t>
              </a:r>
              <a:r>
                <a:rPr lang="en-US" sz="7300" b="1" err="1">
                  <a:latin typeface="Verdana Pro Black"/>
                  <a:ea typeface="+mn-lt"/>
                  <a:cs typeface="+mn-lt"/>
                </a:rPr>
                <a:t>на</a:t>
              </a:r>
              <a:r>
                <a:rPr lang="en-US" sz="7300" b="1">
                  <a:latin typeface="Verdana Pro Black"/>
                  <a:ea typeface="+mn-lt"/>
                  <a:cs typeface="+mn-lt"/>
                </a:rPr>
                <a:t> </a:t>
              </a:r>
              <a:r>
                <a:rPr lang="en-US" sz="7300" b="1" err="1">
                  <a:latin typeface="Verdana Pro Black"/>
                  <a:ea typeface="+mn-lt"/>
                  <a:cs typeface="+mn-lt"/>
                </a:rPr>
                <a:t>проект</a:t>
              </a:r>
              <a:endParaRPr lang="ru-RU">
                <a:latin typeface="Verdana Pro Black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978114"/>
              <a:ext cx="1004993" cy="147027"/>
            </a:xfrm>
            <a:prstGeom prst="rect">
              <a:avLst/>
            </a:prstGeom>
            <a:solidFill>
              <a:srgbClr val="27272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63172" y="3554089"/>
            <a:ext cx="12530648" cy="5089727"/>
            <a:chOff x="0" y="-2007073"/>
            <a:chExt cx="16707531" cy="6786305"/>
          </a:xfrm>
        </p:grpSpPr>
        <p:sp>
          <p:nvSpPr>
            <p:cNvPr id="8" name="TextBox 8"/>
            <p:cNvSpPr txBox="1"/>
            <p:nvPr/>
          </p:nvSpPr>
          <p:spPr>
            <a:xfrm>
              <a:off x="0" y="2024498"/>
              <a:ext cx="6970333" cy="561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41"/>
                </a:lnSpc>
              </a:pPr>
              <a:endParaRPr lang="en-US" sz="2450">
                <a:solidFill>
                  <a:srgbClr val="272727"/>
                </a:solidFill>
                <a:latin typeface="HK Grotesk Light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4275" y="-2007073"/>
              <a:ext cx="16583256" cy="67863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71500" indent="-571500">
                <a:lnSpc>
                  <a:spcPts val="5672"/>
                </a:lnSpc>
                <a:buFont typeface="Arial"/>
                <a:buChar char="•"/>
              </a:pPr>
              <a:r>
                <a:rPr lang="en-US" sz="4050" err="1">
                  <a:solidFill>
                    <a:srgbClr val="272727"/>
                  </a:solidFill>
                  <a:latin typeface="Verdana Pro"/>
                </a:rPr>
                <a:t>Погружение</a:t>
              </a:r>
              <a:r>
                <a:rPr lang="en-US" sz="4050">
                  <a:solidFill>
                    <a:srgbClr val="272727"/>
                  </a:solidFill>
                  <a:latin typeface="Verdana Pro"/>
                </a:rPr>
                <a:t> в </a:t>
              </a:r>
              <a:r>
                <a:rPr lang="en-US" sz="4050" err="1">
                  <a:solidFill>
                    <a:srgbClr val="272727"/>
                  </a:solidFill>
                  <a:latin typeface="Verdana Pro"/>
                </a:rPr>
                <a:t>сферу</a:t>
              </a:r>
              <a:r>
                <a:rPr lang="en-US" sz="4050">
                  <a:solidFill>
                    <a:srgbClr val="272727"/>
                  </a:solidFill>
                  <a:latin typeface="Verdana Pro"/>
                </a:rPr>
                <a:t> NLP</a:t>
              </a:r>
            </a:p>
            <a:p>
              <a:pPr marL="571500" indent="-571500">
                <a:lnSpc>
                  <a:spcPts val="5672"/>
                </a:lnSpc>
                <a:buFont typeface="Arial"/>
                <a:buChar char="•"/>
              </a:pPr>
              <a:r>
                <a:rPr lang="en-US" sz="4050" err="1">
                  <a:solidFill>
                    <a:srgbClr val="272727"/>
                  </a:solidFill>
                  <a:latin typeface="Verdana Pro"/>
                </a:rPr>
                <a:t>Изучение</a:t>
              </a:r>
              <a:r>
                <a:rPr lang="en-US" sz="4050">
                  <a:solidFill>
                    <a:srgbClr val="272727"/>
                  </a:solidFill>
                  <a:latin typeface="Verdana Pro"/>
                </a:rPr>
                <a:t> и </a:t>
              </a:r>
              <a:r>
                <a:rPr lang="en-US" sz="4050" err="1">
                  <a:solidFill>
                    <a:srgbClr val="272727"/>
                  </a:solidFill>
                  <a:latin typeface="Verdana Pro"/>
                </a:rPr>
                <a:t>тестирование</a:t>
              </a:r>
              <a:r>
                <a:rPr lang="en-US" sz="405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4050" err="1">
                  <a:solidFill>
                    <a:srgbClr val="272727"/>
                  </a:solidFill>
                  <a:latin typeface="Verdana Pro"/>
                </a:rPr>
                <a:t>методов</a:t>
              </a:r>
              <a:r>
                <a:rPr lang="en-US" sz="405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4050" err="1">
                  <a:solidFill>
                    <a:srgbClr val="272727"/>
                  </a:solidFill>
                  <a:latin typeface="Verdana Pro"/>
                </a:rPr>
                <a:t>семантического</a:t>
              </a:r>
              <a:r>
                <a:rPr lang="en-US" sz="405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4050" err="1">
                  <a:solidFill>
                    <a:srgbClr val="272727"/>
                  </a:solidFill>
                  <a:latin typeface="Verdana Pro"/>
                </a:rPr>
                <a:t>поиска</a:t>
              </a:r>
              <a:endParaRPr lang="en-US" sz="4050">
                <a:solidFill>
                  <a:srgbClr val="272727"/>
                </a:solidFill>
                <a:latin typeface="Verdana Pro"/>
              </a:endParaRPr>
            </a:p>
            <a:p>
              <a:pPr marL="571500" indent="-571500">
                <a:lnSpc>
                  <a:spcPts val="5672"/>
                </a:lnSpc>
                <a:buFont typeface="Arial"/>
                <a:buChar char="•"/>
              </a:pPr>
              <a:r>
                <a:rPr lang="en-US" sz="4050" err="1">
                  <a:solidFill>
                    <a:srgbClr val="272727"/>
                  </a:solidFill>
                  <a:latin typeface="Verdana Pro"/>
                </a:rPr>
                <a:t>Создание</a:t>
              </a:r>
              <a:r>
                <a:rPr lang="en-US" sz="4050">
                  <a:solidFill>
                    <a:srgbClr val="272727"/>
                  </a:solidFill>
                  <a:latin typeface="Verdana Pro"/>
                </a:rPr>
                <a:t> и </a:t>
              </a:r>
              <a:r>
                <a:rPr lang="en-US" sz="4050" err="1">
                  <a:solidFill>
                    <a:srgbClr val="272727"/>
                  </a:solidFill>
                  <a:latin typeface="Verdana Pro"/>
                </a:rPr>
                <a:t>развёртывание</a:t>
              </a:r>
              <a:r>
                <a:rPr lang="en-US" sz="4050">
                  <a:solidFill>
                    <a:srgbClr val="272727"/>
                  </a:solidFill>
                  <a:latin typeface="Verdana Pro"/>
                </a:rPr>
                <a:t> </a:t>
              </a:r>
              <a:r>
                <a:rPr lang="en-US" sz="4050" err="1">
                  <a:solidFill>
                    <a:srgbClr val="272727"/>
                  </a:solidFill>
                  <a:latin typeface="Verdana Pro"/>
                </a:rPr>
                <a:t>микросервиса</a:t>
              </a:r>
              <a:r>
                <a:rPr lang="en-US" sz="4050">
                  <a:solidFill>
                    <a:srgbClr val="272727"/>
                  </a:solidFill>
                  <a:latin typeface="Verdana Pro"/>
                </a:rPr>
                <a:t> с </a:t>
              </a:r>
              <a:r>
                <a:rPr lang="en-US" sz="4050" err="1">
                  <a:solidFill>
                    <a:srgbClr val="272727"/>
                  </a:solidFill>
                  <a:latin typeface="Verdana Pro"/>
                </a:rPr>
                <a:t>нейросетью</a:t>
              </a:r>
              <a:endParaRPr lang="en-US" sz="4050">
                <a:solidFill>
                  <a:srgbClr val="272727"/>
                </a:solidFill>
                <a:latin typeface="Verdana Pro"/>
              </a:endParaRPr>
            </a:p>
            <a:p>
              <a:pPr marL="571500" indent="-571500">
                <a:lnSpc>
                  <a:spcPts val="5672"/>
                </a:lnSpc>
                <a:buFont typeface="Arial"/>
                <a:buChar char="•"/>
              </a:pPr>
              <a:endParaRPr lang="en-US" sz="4050">
                <a:solidFill>
                  <a:srgbClr val="272727"/>
                </a:solidFill>
                <a:latin typeface="Verdana Pro"/>
              </a:endParaRPr>
            </a:p>
            <a:p>
              <a:pPr marL="571500" indent="-571500">
                <a:lnSpc>
                  <a:spcPts val="5672"/>
                </a:lnSpc>
                <a:buFont typeface="Arial"/>
                <a:buChar char="•"/>
              </a:pPr>
              <a:endParaRPr lang="en-US" sz="4050">
                <a:solidFill>
                  <a:srgbClr val="272727"/>
                </a:solidFill>
                <a:latin typeface="Verdana Pro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629247" y="8864407"/>
            <a:ext cx="6630053" cy="361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05">
                <a:solidFill>
                  <a:srgbClr val="272727"/>
                </a:solidFill>
                <a:latin typeface="Verdana Pro SemiBold"/>
              </a:rPr>
              <a:t>LAW-FINDER | ИЮНЬ 2022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52755" y="-1511198"/>
            <a:ext cx="15427992" cy="145408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66800"/>
            <a:ext cx="13569731" cy="973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94"/>
              </a:lnSpc>
            </a:pPr>
            <a:r>
              <a:rPr lang="en-US" sz="6550" b="1" dirty="0" err="1">
                <a:latin typeface="Verdana Pro Black"/>
                <a:ea typeface="+mn-lt"/>
                <a:cs typeface="+mn-lt"/>
              </a:rPr>
              <a:t>Чему</a:t>
            </a:r>
            <a:r>
              <a:rPr lang="en-US" sz="6550" b="1" dirty="0">
                <a:latin typeface="Verdana Pro Black"/>
                <a:ea typeface="+mn-lt"/>
                <a:cs typeface="+mn-lt"/>
              </a:rPr>
              <a:t> </a:t>
            </a:r>
            <a:r>
              <a:rPr lang="en-US" sz="6550" b="1" dirty="0" err="1">
                <a:latin typeface="Verdana Pro Black"/>
                <a:ea typeface="+mn-lt"/>
                <a:cs typeface="+mn-lt"/>
              </a:rPr>
              <a:t>удалось</a:t>
            </a:r>
            <a:r>
              <a:rPr lang="en-US" sz="6550" b="1" dirty="0">
                <a:latin typeface="Verdana Pro Black"/>
                <a:ea typeface="+mn-lt"/>
                <a:cs typeface="+mn-lt"/>
              </a:rPr>
              <a:t> </a:t>
            </a:r>
            <a:r>
              <a:rPr lang="en-US" sz="6550" b="1" dirty="0" err="1">
                <a:latin typeface="Verdana Pro Black"/>
                <a:ea typeface="+mn-lt"/>
                <a:cs typeface="+mn-lt"/>
              </a:rPr>
              <a:t>научиться</a:t>
            </a:r>
            <a:endParaRPr lang="ru-RU" dirty="0">
              <a:latin typeface="Verdana Pro Black"/>
            </a:endParaRPr>
          </a:p>
        </p:txBody>
      </p:sp>
      <p:sp>
        <p:nvSpPr>
          <p:cNvPr id="11" name="TextBox 11"/>
          <p:cNvSpPr txBox="1"/>
          <p:nvPr/>
        </p:nvSpPr>
        <p:spPr>
          <a:xfrm rot="5400000">
            <a:off x="14074198" y="6054292"/>
            <a:ext cx="6069271" cy="33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7"/>
              </a:lnSpc>
            </a:pPr>
            <a:r>
              <a:rPr lang="en-US" sz="2250" spc="99">
                <a:solidFill>
                  <a:srgbClr val="272727"/>
                </a:solidFill>
                <a:latin typeface="Verdana Pro SemiBold"/>
              </a:rPr>
              <a:t>LAW-FINDER | ИЮНЬ 2022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49026" y="-593652"/>
            <a:ext cx="2459432" cy="2287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D7B7ED-D842-E7CB-D06A-B3689BA3A168}"/>
              </a:ext>
            </a:extLst>
          </p:cNvPr>
          <p:cNvSpPr txBox="1"/>
          <p:nvPr/>
        </p:nvSpPr>
        <p:spPr>
          <a:xfrm>
            <a:off x="1028700" y="3189030"/>
            <a:ext cx="14202506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ru-RU" sz="4400" dirty="0">
                <a:latin typeface="Verdana Pro SemiBold"/>
                <a:ea typeface="+mn-lt"/>
                <a:cs typeface="+mn-lt"/>
              </a:rPr>
              <a:t>Научились </a:t>
            </a:r>
            <a:r>
              <a:rPr lang="ru-RU" sz="4400" dirty="0" err="1">
                <a:latin typeface="Verdana Pro SemiBold"/>
                <a:ea typeface="+mn-lt"/>
                <a:cs typeface="+mn-lt"/>
              </a:rPr>
              <a:t>предобрабатывать</a:t>
            </a:r>
            <a:r>
              <a:rPr lang="ru-RU" sz="4400" dirty="0">
                <a:latin typeface="Verdana Pro SemiBold"/>
                <a:ea typeface="+mn-lt"/>
                <a:cs typeface="+mn-lt"/>
              </a:rPr>
              <a:t> текст для задач NLP </a:t>
            </a:r>
            <a:endParaRPr lang="ru-RU" sz="4400" dirty="0">
              <a:latin typeface="Verdana Pro SemiBold"/>
            </a:endParaRPr>
          </a:p>
          <a:p>
            <a:endParaRPr lang="ru-RU" sz="4400" dirty="0">
              <a:latin typeface="Verdana Pro SemiBold"/>
            </a:endParaRPr>
          </a:p>
          <a:p>
            <a:pPr marL="571500" indent="-571500">
              <a:buFont typeface="Arial"/>
              <a:buChar char="•"/>
            </a:pPr>
            <a:r>
              <a:rPr lang="ru-RU" sz="4400" dirty="0">
                <a:latin typeface="Verdana Pro SemiBold"/>
                <a:ea typeface="+mn-lt"/>
                <a:cs typeface="+mn-lt"/>
              </a:rPr>
              <a:t>Смогли реализовать быстрый семантический поиск </a:t>
            </a:r>
            <a:endParaRPr lang="ru-RU" sz="4400" dirty="0">
              <a:latin typeface="Verdana Pro SemiBold"/>
            </a:endParaRPr>
          </a:p>
          <a:p>
            <a:endParaRPr lang="ru-RU" sz="4400" dirty="0">
              <a:latin typeface="Verdana Pro SemiBold"/>
            </a:endParaRPr>
          </a:p>
          <a:p>
            <a:pPr marL="571500" indent="-571500">
              <a:buFont typeface="Arial"/>
              <a:buChar char="•"/>
            </a:pPr>
            <a:r>
              <a:rPr lang="ru-RU" sz="4400" dirty="0">
                <a:latin typeface="Verdana Pro SemiBold"/>
                <a:ea typeface="+mn-lt"/>
                <a:cs typeface="+mn-lt"/>
              </a:rPr>
              <a:t>Научились работать с библиотекой </a:t>
            </a:r>
            <a:r>
              <a:rPr lang="ru-RU" sz="4400" dirty="0" err="1">
                <a:latin typeface="Verdana Pro SemiBold"/>
                <a:ea typeface="+mn-lt"/>
                <a:cs typeface="+mn-lt"/>
              </a:rPr>
              <a:t>Hugging</a:t>
            </a:r>
            <a:r>
              <a:rPr lang="ru-RU" sz="4400" dirty="0">
                <a:latin typeface="Verdana Pro SemiBold"/>
                <a:ea typeface="+mn-lt"/>
                <a:cs typeface="+mn-lt"/>
              </a:rPr>
              <a:t> </a:t>
            </a:r>
            <a:r>
              <a:rPr lang="ru-RU" sz="4400" dirty="0" err="1">
                <a:latin typeface="Verdana Pro SemiBold"/>
                <a:ea typeface="+mn-lt"/>
                <a:cs typeface="+mn-lt"/>
              </a:rPr>
              <a:t>face</a:t>
            </a:r>
            <a:r>
              <a:rPr lang="ru-RU" sz="4400" dirty="0">
                <a:latin typeface="Verdana Pro SemiBold"/>
                <a:ea typeface="+mn-lt"/>
                <a:cs typeface="+mn-lt"/>
              </a:rPr>
              <a:t> </a:t>
            </a:r>
            <a:endParaRPr lang="ru-RU" sz="4400" dirty="0">
              <a:latin typeface="Verdana Pr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04174">
            <a:off x="16018608" y="-5059507"/>
            <a:ext cx="15427992" cy="145408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365321">
            <a:off x="-11684122" y="-1387920"/>
            <a:ext cx="15427992" cy="14540882"/>
          </a:xfrm>
          <a:prstGeom prst="rect">
            <a:avLst/>
          </a:prstGeom>
        </p:spPr>
      </p:pic>
      <p:sp>
        <p:nvSpPr>
          <p:cNvPr id="21" name="TextBox 2">
            <a:extLst>
              <a:ext uri="{FF2B5EF4-FFF2-40B4-BE49-F238E27FC236}">
                <a16:creationId xmlns:a16="http://schemas.microsoft.com/office/drawing/2014/main" id="{BDC2874A-062E-74A6-9C72-C320A1AFC10C}"/>
              </a:ext>
            </a:extLst>
          </p:cNvPr>
          <p:cNvSpPr txBox="1"/>
          <p:nvPr/>
        </p:nvSpPr>
        <p:spPr>
          <a:xfrm>
            <a:off x="3773096" y="871171"/>
            <a:ext cx="10741808" cy="129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31"/>
              </a:lnSpc>
            </a:pPr>
            <a:r>
              <a:rPr lang="en-US" sz="8750" err="1">
                <a:solidFill>
                  <a:srgbClr val="272727"/>
                </a:solidFill>
                <a:latin typeface="Verdana Pro Black"/>
              </a:rPr>
              <a:t>Команда</a:t>
            </a:r>
            <a:endParaRPr lang="en-US" sz="8750">
              <a:solidFill>
                <a:srgbClr val="272727"/>
              </a:solidFill>
              <a:latin typeface="Verdana Pro Black"/>
            </a:endParaRPr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9908DAAC-0768-B577-5BAA-96F331DF1913}"/>
              </a:ext>
            </a:extLst>
          </p:cNvPr>
          <p:cNvGrpSpPr/>
          <p:nvPr/>
        </p:nvGrpSpPr>
        <p:grpSpPr>
          <a:xfrm>
            <a:off x="1248508" y="7129145"/>
            <a:ext cx="4490031" cy="1736562"/>
            <a:chOff x="293077" y="-386620"/>
            <a:chExt cx="5986708" cy="2315415"/>
          </a:xfrm>
        </p:grpSpPr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9F0B5229-C432-7046-66F4-14E0DAE90F84}"/>
                </a:ext>
              </a:extLst>
            </p:cNvPr>
            <p:cNvSpPr txBox="1"/>
            <p:nvPr/>
          </p:nvSpPr>
          <p:spPr>
            <a:xfrm>
              <a:off x="1108399" y="-386620"/>
              <a:ext cx="4259943" cy="14001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72"/>
                </a:lnSpc>
              </a:pPr>
              <a:r>
                <a:rPr lang="ru-RU" sz="3200">
                  <a:solidFill>
                    <a:srgbClr val="272727"/>
                  </a:solidFill>
                  <a:latin typeface="Verdana Pro Black"/>
                </a:rPr>
                <a:t>Лебедев Егор</a:t>
              </a: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47BDF26A-0A1C-9988-E6CA-523B62ED8181}"/>
                </a:ext>
              </a:extLst>
            </p:cNvPr>
            <p:cNvSpPr txBox="1"/>
            <p:nvPr/>
          </p:nvSpPr>
          <p:spPr>
            <a:xfrm>
              <a:off x="293077" y="1269213"/>
              <a:ext cx="5986708" cy="659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72"/>
                </a:lnSpc>
              </a:pPr>
              <a:r>
                <a:rPr lang="ru-RU" sz="3050">
                  <a:solidFill>
                    <a:srgbClr val="272727"/>
                  </a:solidFill>
                  <a:latin typeface="Verdana Pro" panose="020B0604030504040204" pitchFamily="34" charset="0"/>
                </a:rPr>
                <a:t>Тимлид</a:t>
              </a:r>
              <a:endParaRPr lang="ru-RU">
                <a:latin typeface="Verdana Pro" panose="020B0604030504040204" pitchFamily="34" charset="0"/>
              </a:endParaRPr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DEF878D0-F853-5671-1DF0-738875671C82}"/>
              </a:ext>
            </a:extLst>
          </p:cNvPr>
          <p:cNvGrpSpPr/>
          <p:nvPr/>
        </p:nvGrpSpPr>
        <p:grpSpPr>
          <a:xfrm>
            <a:off x="5412179" y="7258675"/>
            <a:ext cx="7246667" cy="1624010"/>
            <a:chOff x="752977" y="-213913"/>
            <a:chExt cx="9662222" cy="2165348"/>
          </a:xfrm>
        </p:grpSpPr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8DC04C97-23F0-19C6-2FAF-83F11236845F}"/>
                </a:ext>
              </a:extLst>
            </p:cNvPr>
            <p:cNvSpPr txBox="1"/>
            <p:nvPr/>
          </p:nvSpPr>
          <p:spPr>
            <a:xfrm>
              <a:off x="752977" y="-213913"/>
              <a:ext cx="3965136" cy="10259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25"/>
                </a:lnSpc>
              </a:pPr>
              <a:r>
                <a:rPr lang="ru-RU" sz="3200">
                  <a:solidFill>
                    <a:srgbClr val="272727"/>
                  </a:solidFill>
                  <a:latin typeface="Verdana Pro Black"/>
                </a:rPr>
                <a:t>Зенков Илья</a:t>
              </a: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741C02CD-F0FC-ABAA-D26E-A70E2C3E60CE}"/>
                </a:ext>
              </a:extLst>
            </p:cNvPr>
            <p:cNvSpPr txBox="1"/>
            <p:nvPr/>
          </p:nvSpPr>
          <p:spPr>
            <a:xfrm>
              <a:off x="4428491" y="1291852"/>
              <a:ext cx="5986708" cy="65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72"/>
                </a:lnSpc>
              </a:pPr>
              <a:r>
                <a:rPr lang="ru-RU" sz="3050">
                  <a:solidFill>
                    <a:srgbClr val="272727"/>
                  </a:solidFill>
                  <a:latin typeface="Verdana Pro" panose="020B0604030504040204" pitchFamily="34" charset="0"/>
                </a:rPr>
                <a:t>Аналитик</a:t>
              </a:r>
            </a:p>
          </p:txBody>
        </p:sp>
      </p:grpSp>
      <p:grpSp>
        <p:nvGrpSpPr>
          <p:cNvPr id="33" name="Group 9">
            <a:extLst>
              <a:ext uri="{FF2B5EF4-FFF2-40B4-BE49-F238E27FC236}">
                <a16:creationId xmlns:a16="http://schemas.microsoft.com/office/drawing/2014/main" id="{A4B37EAE-A428-F984-A2E6-7B527EC20CB5}"/>
              </a:ext>
            </a:extLst>
          </p:cNvPr>
          <p:cNvGrpSpPr/>
          <p:nvPr/>
        </p:nvGrpSpPr>
        <p:grpSpPr>
          <a:xfrm>
            <a:off x="4578778" y="7129145"/>
            <a:ext cx="8066632" cy="1757230"/>
            <a:chOff x="-11116038" y="-266454"/>
            <a:chExt cx="10755509" cy="2342975"/>
          </a:xfrm>
        </p:grpSpPr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D2F0B5C4-D12B-8D5D-8DF5-6900FB76DF8A}"/>
                </a:ext>
              </a:extLst>
            </p:cNvPr>
            <p:cNvSpPr txBox="1"/>
            <p:nvPr/>
          </p:nvSpPr>
          <p:spPr>
            <a:xfrm>
              <a:off x="-6347237" y="-266454"/>
              <a:ext cx="5986708" cy="1340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4"/>
                </a:lnSpc>
              </a:pPr>
              <a:r>
                <a:rPr lang="ru-RU" sz="3200">
                  <a:solidFill>
                    <a:srgbClr val="272727"/>
                  </a:solidFill>
                  <a:latin typeface="Verdana Pro Black"/>
                </a:rPr>
                <a:t>Сарапулов Матвей</a:t>
              </a:r>
              <a:endParaRPr lang="en-US" sz="3200">
                <a:solidFill>
                  <a:srgbClr val="272727"/>
                </a:solidFill>
                <a:latin typeface="Verdana Pro Black"/>
              </a:endParaRP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9A9E5F89-0FCF-586E-4AFE-96D3275607FD}"/>
                </a:ext>
              </a:extLst>
            </p:cNvPr>
            <p:cNvSpPr txBox="1"/>
            <p:nvPr/>
          </p:nvSpPr>
          <p:spPr>
            <a:xfrm>
              <a:off x="-11116038" y="1416938"/>
              <a:ext cx="5986708" cy="65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72"/>
                </a:lnSpc>
              </a:pPr>
              <a:r>
                <a:rPr lang="ru-RU" sz="3050">
                  <a:solidFill>
                    <a:srgbClr val="272727"/>
                  </a:solidFill>
                  <a:latin typeface="Verdana Pro" panose="020B0604030504040204" pitchFamily="34" charset="0"/>
                </a:rPr>
                <a:t>Разработчик</a:t>
              </a:r>
            </a:p>
          </p:txBody>
        </p:sp>
      </p:grpSp>
      <p:grpSp>
        <p:nvGrpSpPr>
          <p:cNvPr id="37" name="Group 9">
            <a:extLst>
              <a:ext uri="{FF2B5EF4-FFF2-40B4-BE49-F238E27FC236}">
                <a16:creationId xmlns:a16="http://schemas.microsoft.com/office/drawing/2014/main" id="{18C6C624-5E71-1C13-E34A-A5653B7E0B50}"/>
              </a:ext>
            </a:extLst>
          </p:cNvPr>
          <p:cNvGrpSpPr/>
          <p:nvPr/>
        </p:nvGrpSpPr>
        <p:grpSpPr>
          <a:xfrm>
            <a:off x="11537343" y="7174029"/>
            <a:ext cx="4490031" cy="1708323"/>
            <a:chOff x="-7151077" y="-170467"/>
            <a:chExt cx="5986708" cy="2277765"/>
          </a:xfrm>
        </p:grpSpPr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4D159CE8-1814-F178-5AC3-EC66F3AD152C}"/>
                </a:ext>
              </a:extLst>
            </p:cNvPr>
            <p:cNvSpPr txBox="1"/>
            <p:nvPr/>
          </p:nvSpPr>
          <p:spPr>
            <a:xfrm>
              <a:off x="-7151077" y="-170467"/>
              <a:ext cx="5986708" cy="1340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4"/>
                </a:lnSpc>
              </a:pPr>
              <a:r>
                <a:rPr lang="ru-RU" sz="3200" err="1">
                  <a:solidFill>
                    <a:srgbClr val="272727"/>
                  </a:solidFill>
                  <a:latin typeface="Verdana Pro Black"/>
                </a:rPr>
                <a:t>Куланчеев</a:t>
              </a:r>
              <a:r>
                <a:rPr lang="ru-RU" sz="3200">
                  <a:solidFill>
                    <a:srgbClr val="272727"/>
                  </a:solidFill>
                  <a:latin typeface="Verdana Pro Black"/>
                </a:rPr>
                <a:t> Евгений</a:t>
              </a:r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EB0A228A-0AE7-0533-B940-9EBF63116466}"/>
                </a:ext>
              </a:extLst>
            </p:cNvPr>
            <p:cNvSpPr txBox="1"/>
            <p:nvPr/>
          </p:nvSpPr>
          <p:spPr>
            <a:xfrm>
              <a:off x="-7151077" y="1404030"/>
              <a:ext cx="5986708" cy="703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72"/>
                </a:lnSpc>
              </a:pPr>
              <a:r>
                <a:rPr lang="ru-RU" sz="3050">
                  <a:solidFill>
                    <a:srgbClr val="272727"/>
                  </a:solidFill>
                  <a:latin typeface="Verdana Pro" panose="020B0604030504040204" pitchFamily="34" charset="0"/>
                </a:rPr>
                <a:t>Разработчик</a:t>
              </a:r>
              <a:endParaRPr lang="ru-RU"/>
            </a:p>
          </p:txBody>
        </p:sp>
      </p:grpSp>
      <p:pic>
        <p:nvPicPr>
          <p:cNvPr id="39" name="Picture 13">
            <a:extLst>
              <a:ext uri="{FF2B5EF4-FFF2-40B4-BE49-F238E27FC236}">
                <a16:creationId xmlns:a16="http://schemas.microsoft.com/office/drawing/2014/main" id="{6BC360FB-1E97-9B8C-CFF9-377003D61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776" y="2626732"/>
            <a:ext cx="2743200" cy="3667874"/>
          </a:xfrm>
          <a:prstGeom prst="rect">
            <a:avLst/>
          </a:prstGeom>
        </p:spPr>
      </p:pic>
      <p:pic>
        <p:nvPicPr>
          <p:cNvPr id="41" name="Picture 14" descr="Изображение выглядит как человек, мужчина, полосатый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E35D73FF-D086-B87F-D33F-3123D4F11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6870" y="2209914"/>
            <a:ext cx="2740473" cy="4114800"/>
          </a:xfrm>
          <a:prstGeom prst="rect">
            <a:avLst/>
          </a:prstGeom>
        </p:spPr>
      </p:pic>
      <p:pic>
        <p:nvPicPr>
          <p:cNvPr id="43" name="Picture 15">
            <a:extLst>
              <a:ext uri="{FF2B5EF4-FFF2-40B4-BE49-F238E27FC236}">
                <a16:creationId xmlns:a16="http://schemas.microsoft.com/office/drawing/2014/main" id="{A56885ED-BC00-E650-7848-FF76B41F9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179" y="2539629"/>
            <a:ext cx="2743200" cy="3753016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088B9E3A-E16F-196A-D9DD-C3C24D242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8007" y="2384050"/>
            <a:ext cx="2743200" cy="39404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4064" r="31763" b="175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-2424449"/>
            <a:ext cx="15427992" cy="145408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002219">
            <a:off x="13796754" y="-2248756"/>
            <a:ext cx="4787691" cy="59306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002219">
            <a:off x="-1365145" y="6354567"/>
            <a:ext cx="4787691" cy="59306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190599" y="2072332"/>
            <a:ext cx="2459432" cy="228727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768321" y="2788997"/>
            <a:ext cx="16516226" cy="6448119"/>
            <a:chOff x="-1289539" y="-714682"/>
            <a:chExt cx="22021635" cy="8597491"/>
          </a:xfrm>
        </p:grpSpPr>
        <p:sp>
          <p:nvSpPr>
            <p:cNvPr id="8" name="TextBox 8"/>
            <p:cNvSpPr txBox="1"/>
            <p:nvPr/>
          </p:nvSpPr>
          <p:spPr>
            <a:xfrm>
              <a:off x="-1289539" y="-714682"/>
              <a:ext cx="19492632" cy="48902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251"/>
                </a:lnSpc>
                <a:spcBef>
                  <a:spcPct val="0"/>
                </a:spcBef>
              </a:pPr>
              <a:r>
                <a:rPr lang="en-US" sz="14250" u="none" spc="285">
                  <a:solidFill>
                    <a:srgbClr val="FFFFFF"/>
                  </a:solidFill>
                  <a:latin typeface="Verdana Pro Black"/>
                </a:rPr>
                <a:t>СПАСИБО</a:t>
              </a:r>
              <a:r>
                <a:rPr lang="en-US" sz="14250" spc="285">
                  <a:solidFill>
                    <a:srgbClr val="FFFFFF"/>
                  </a:solidFill>
                  <a:latin typeface="Verdana Pro Black"/>
                </a:rPr>
                <a:t> ЗА ВНИМАНИЕ</a:t>
              </a:r>
              <a:r>
                <a:rPr lang="en-US" sz="14250" u="none" spc="285">
                  <a:solidFill>
                    <a:srgbClr val="FFFFFF"/>
                  </a:solidFill>
                  <a:latin typeface="Verdana Pro Black"/>
                </a:rPr>
                <a:t>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142033" y="5704520"/>
              <a:ext cx="14590063" cy="2178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2"/>
                </a:lnSpc>
              </a:pPr>
              <a:r>
                <a:rPr lang="en-US" sz="3050" err="1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Проект</a:t>
              </a:r>
              <a:r>
                <a:rPr lang="en-US" sz="3050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: </a:t>
              </a:r>
              <a:r>
                <a:rPr lang="en-US" sz="3050" err="1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разработка</a:t>
              </a:r>
              <a:r>
                <a:rPr lang="en-US" sz="3050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 </a:t>
              </a:r>
              <a:r>
                <a:rPr lang="en-US" sz="3050" err="1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вопросно-ответной</a:t>
              </a:r>
              <a:r>
                <a:rPr lang="en-US" sz="3050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 </a:t>
              </a:r>
              <a:r>
                <a:rPr lang="en-US" sz="3050" err="1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системы</a:t>
              </a:r>
              <a:r>
                <a:rPr lang="en-US" sz="3050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 </a:t>
              </a:r>
              <a:r>
                <a:rPr lang="en-US" sz="3050" err="1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для</a:t>
              </a:r>
              <a:r>
                <a:rPr lang="en-US" sz="3050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 </a:t>
              </a:r>
              <a:r>
                <a:rPr lang="en-US" sz="3050" err="1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нормативно-правовых</a:t>
              </a:r>
              <a:r>
                <a:rPr lang="en-US" sz="3050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 </a:t>
              </a:r>
              <a:r>
                <a:rPr lang="en-US" sz="3050" err="1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актов</a:t>
              </a:r>
              <a:r>
                <a:rPr lang="en-US" sz="3050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 </a:t>
              </a:r>
              <a:r>
                <a:rPr lang="en-US" sz="3050" err="1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России</a:t>
              </a:r>
              <a:endParaRPr lang="en-US" sz="3050">
                <a:solidFill>
                  <a:schemeClr val="bg1"/>
                </a:solidFill>
                <a:latin typeface="Verdana Pro SemiBold"/>
                <a:ea typeface="+mn-lt"/>
                <a:cs typeface="+mn-lt"/>
              </a:endParaRPr>
            </a:p>
            <a:p>
              <a:pPr>
                <a:lnSpc>
                  <a:spcPts val="4272"/>
                </a:lnSpc>
              </a:pPr>
              <a:r>
                <a:rPr lang="en-US" sz="3050" err="1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Команда</a:t>
              </a:r>
              <a:r>
                <a:rPr lang="en-US" sz="3050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: </a:t>
              </a:r>
              <a:r>
                <a:rPr lang="en-US" sz="3050" err="1">
                  <a:solidFill>
                    <a:schemeClr val="bg1"/>
                  </a:solidFill>
                  <a:latin typeface="Verdana Pro SemiBold"/>
                  <a:ea typeface="+mn-lt"/>
                  <a:cs typeface="+mn-lt"/>
                </a:rPr>
                <a:t>Клюква</a:t>
              </a:r>
              <a:endParaRPr lang="en-US" sz="3050">
                <a:solidFill>
                  <a:schemeClr val="bg1"/>
                </a:solidFill>
                <a:latin typeface="Verdana Pro SemiBold"/>
                <a:ea typeface="+mn-lt"/>
                <a:cs typeface="+mn-lt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6380" y="8845220"/>
            <a:ext cx="2459432" cy="2287272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CA5B3BD8-7974-CDFC-45B0-0CCBDF42CB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2643" y="7044104"/>
            <a:ext cx="2749061" cy="27490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48" y="-2269840"/>
            <a:ext cx="15427992" cy="145408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900217"/>
            <a:ext cx="5950050" cy="33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7"/>
              </a:lnSpc>
            </a:pPr>
            <a:r>
              <a:rPr lang="en-US" sz="2250" spc="99">
                <a:solidFill>
                  <a:srgbClr val="272727"/>
                </a:solidFill>
                <a:latin typeface="Verdana Pro SemiBold"/>
              </a:rPr>
              <a:t>LAW-FINDER | ИЮНЬ 2022</a:t>
            </a:r>
            <a:endParaRPr lang="ru-RU">
              <a:latin typeface="Verdana Pro SemiBold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307761" y="1038225"/>
            <a:ext cx="1951539" cy="3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6"/>
              </a:lnSpc>
            </a:pPr>
            <a:r>
              <a:rPr lang="en-US" sz="2251" spc="99">
                <a:solidFill>
                  <a:srgbClr val="272727"/>
                </a:solidFill>
                <a:latin typeface="HK Grotesk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5769" y="3917827"/>
            <a:ext cx="8115300" cy="425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latin typeface="Verdana Pro"/>
                <a:ea typeface="Source Sans Pro"/>
                <a:cs typeface="Calibri"/>
              </a:rPr>
              <a:t>У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многих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людей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периодически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возникает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потребность</a:t>
            </a:r>
            <a:r>
              <a:rPr lang="en-US" sz="3000">
                <a:latin typeface="Verdana Pro"/>
                <a:ea typeface="Source Sans Pro"/>
                <a:cs typeface="Calibri"/>
              </a:rPr>
              <a:t> в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поиске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нужной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информации</a:t>
            </a:r>
            <a:r>
              <a:rPr lang="en-US" sz="3000">
                <a:latin typeface="Verdana Pro"/>
                <a:ea typeface="Source Sans Pro"/>
                <a:cs typeface="Calibri"/>
              </a:rPr>
              <a:t> в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большом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тексте</a:t>
            </a:r>
            <a:r>
              <a:rPr lang="en-US" sz="3000">
                <a:latin typeface="Verdana Pro"/>
                <a:ea typeface="Source Sans Pro"/>
                <a:cs typeface="Calibri"/>
              </a:rPr>
              <a:t>,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однако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времени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на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полное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изучение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не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хватает</a:t>
            </a:r>
            <a:r>
              <a:rPr lang="en-US" sz="3000">
                <a:latin typeface="Verdana Pro"/>
                <a:ea typeface="Source Sans Pro"/>
                <a:cs typeface="Calibri"/>
              </a:rPr>
              <a:t>. К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тому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же</a:t>
            </a:r>
            <a:r>
              <a:rPr lang="en-US" sz="3000">
                <a:latin typeface="Verdana Pro"/>
                <a:ea typeface="Source Sans Pro"/>
                <a:cs typeface="Calibri"/>
              </a:rPr>
              <a:t>, 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на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данный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момент</a:t>
            </a:r>
            <a:r>
              <a:rPr lang="ru-RU" sz="3000">
                <a:latin typeface="Verdana Pro"/>
                <a:ea typeface="Source Sans Pro"/>
                <a:cs typeface="Calibri"/>
              </a:rPr>
              <a:t> не существует</a:t>
            </a:r>
            <a:r>
              <a:rPr lang="ru-RU" sz="3000">
                <a:latin typeface="Verdana Pro"/>
                <a:ea typeface="+mn-lt"/>
                <a:cs typeface="+mn-lt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простого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инструмента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для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семантического</a:t>
            </a:r>
            <a:r>
              <a:rPr lang="en-US" sz="3000">
                <a:latin typeface="Verdana Pro"/>
                <a:ea typeface="Source Sans Pro"/>
                <a:cs typeface="Calibri"/>
              </a:rPr>
              <a:t> </a:t>
            </a:r>
            <a:r>
              <a:rPr lang="en-US" sz="3000" err="1">
                <a:latin typeface="Verdana Pro"/>
                <a:ea typeface="Source Sans Pro"/>
                <a:cs typeface="Calibri"/>
              </a:rPr>
              <a:t>поиска</a:t>
            </a:r>
            <a:r>
              <a:rPr lang="ru-RU" sz="3000">
                <a:latin typeface="Verdana Pro"/>
                <a:ea typeface="Source Sans Pro"/>
                <a:cs typeface="Calibri"/>
              </a:rPr>
              <a:t> на русском языке</a:t>
            </a:r>
            <a:r>
              <a:rPr lang="en-US" sz="3000">
                <a:latin typeface="Verdana Pro"/>
                <a:ea typeface="Source Sans Pro"/>
                <a:cs typeface="Calibri"/>
              </a:rPr>
              <a:t>. 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7212" y="749544"/>
            <a:ext cx="12586168" cy="2786277"/>
            <a:chOff x="-138573" y="-20516"/>
            <a:chExt cx="13502723" cy="3739235"/>
          </a:xfrm>
        </p:grpSpPr>
        <p:sp>
          <p:nvSpPr>
            <p:cNvPr id="7" name="TextBox 7"/>
            <p:cNvSpPr txBox="1"/>
            <p:nvPr/>
          </p:nvSpPr>
          <p:spPr>
            <a:xfrm>
              <a:off x="-138573" y="-20516"/>
              <a:ext cx="13502723" cy="3018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47"/>
                </a:lnSpc>
              </a:pPr>
              <a:r>
                <a:rPr lang="en-US" sz="7750" err="1">
                  <a:solidFill>
                    <a:srgbClr val="272727"/>
                  </a:solidFill>
                  <a:latin typeface="Verdana Pro Black"/>
                </a:rPr>
                <a:t>Проблема</a:t>
              </a:r>
              <a:r>
                <a:rPr lang="en-US" sz="7750">
                  <a:solidFill>
                    <a:srgbClr val="272727"/>
                  </a:solidFill>
                  <a:latin typeface="Verdana Pro Black"/>
                </a:rPr>
                <a:t> </a:t>
              </a:r>
              <a:r>
                <a:rPr lang="en-US" sz="7750" err="1">
                  <a:solidFill>
                    <a:srgbClr val="272727"/>
                  </a:solidFill>
                  <a:latin typeface="Verdana Pro Black"/>
                </a:rPr>
                <a:t>пользователя</a:t>
              </a:r>
              <a:endParaRPr lang="ru-RU">
                <a:latin typeface="Verdana Pro Black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-110048" y="3571691"/>
              <a:ext cx="1004993" cy="147028"/>
            </a:xfrm>
            <a:prstGeom prst="rect">
              <a:avLst/>
            </a:prstGeom>
            <a:solidFill>
              <a:srgbClr val="272727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4064" r="31763" b="175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394409" y="8900217"/>
            <a:ext cx="5864891" cy="33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7"/>
              </a:lnSpc>
            </a:pPr>
            <a:r>
              <a:rPr lang="en-US" sz="2250" spc="99">
                <a:solidFill>
                  <a:srgbClr val="FFFFFF"/>
                </a:solidFill>
                <a:latin typeface="Verdana Pro SemiBold"/>
              </a:rPr>
              <a:t>LAW-FINDER | ИЮНЬ 2022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907756" y="-9765355"/>
            <a:ext cx="15427992" cy="1454088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650552"/>
            <a:ext cx="15382865" cy="3229898"/>
            <a:chOff x="0" y="-76200"/>
            <a:chExt cx="20510486" cy="4306532"/>
          </a:xfrm>
        </p:grpSpPr>
        <p:sp>
          <p:nvSpPr>
            <p:cNvPr id="6" name="TextBox 6"/>
            <p:cNvSpPr txBox="1"/>
            <p:nvPr/>
          </p:nvSpPr>
          <p:spPr>
            <a:xfrm>
              <a:off x="0" y="1521898"/>
              <a:ext cx="20510486" cy="27084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4400" err="1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Разработка</a:t>
              </a:r>
              <a:r>
                <a:rPr lang="en-US" sz="4400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 </a:t>
              </a:r>
              <a:r>
                <a:rPr lang="en-US" sz="4400" err="1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вопросно-ответной</a:t>
              </a:r>
              <a:r>
                <a:rPr lang="en-US" sz="4400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 </a:t>
              </a:r>
              <a:r>
                <a:rPr lang="en-US" sz="4400" err="1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системы</a:t>
              </a:r>
              <a:r>
                <a:rPr lang="en-US" sz="4400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 </a:t>
              </a:r>
              <a:r>
                <a:rPr lang="en-US" sz="4400" err="1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для</a:t>
              </a:r>
              <a:r>
                <a:rPr lang="en-US" sz="4400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 </a:t>
              </a:r>
              <a:r>
                <a:rPr lang="en-US" sz="4400" err="1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нормативно-правовых</a:t>
              </a:r>
              <a:r>
                <a:rPr lang="en-US" sz="4400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 </a:t>
              </a:r>
              <a:r>
                <a:rPr lang="en-US" sz="4400" err="1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актов</a:t>
              </a:r>
              <a:r>
                <a:rPr lang="en-US" sz="4400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, в </a:t>
              </a:r>
              <a:r>
                <a:rPr lang="en-US" sz="4400" err="1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основе</a:t>
              </a:r>
              <a:r>
                <a:rPr lang="en-US" sz="4400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 </a:t>
              </a:r>
              <a:r>
                <a:rPr lang="en-US" sz="4400" err="1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которой</a:t>
              </a:r>
              <a:r>
                <a:rPr lang="en-US" sz="4400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 </a:t>
              </a:r>
              <a:r>
                <a:rPr lang="en-US" sz="4400" err="1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лежит</a:t>
              </a:r>
              <a:r>
                <a:rPr lang="en-US" sz="4400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 </a:t>
              </a:r>
              <a:r>
                <a:rPr lang="en-US" sz="4400" err="1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языковая</a:t>
              </a:r>
              <a:r>
                <a:rPr lang="en-US" sz="4400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 </a:t>
              </a:r>
              <a:r>
                <a:rPr lang="en-US" sz="4400" err="1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модель</a:t>
              </a:r>
              <a:r>
                <a:rPr lang="en-US" sz="4400">
                  <a:solidFill>
                    <a:schemeClr val="bg1"/>
                  </a:solidFill>
                  <a:latin typeface="Verdana Pro"/>
                  <a:ea typeface="+mn-lt"/>
                  <a:cs typeface="+mn-lt"/>
                </a:rPr>
                <a:t> BERT.  </a:t>
              </a:r>
              <a:endParaRPr lang="en-US" sz="4400">
                <a:solidFill>
                  <a:schemeClr val="bg1"/>
                </a:solidFill>
                <a:latin typeface="Verdana Pro"/>
                <a:cs typeface="Calibri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6970333" cy="97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72"/>
                </a:lnSpc>
              </a:pPr>
              <a:r>
                <a:rPr lang="en-US" sz="6000" err="1">
                  <a:solidFill>
                    <a:srgbClr val="FFFFFF"/>
                  </a:solidFill>
                  <a:latin typeface="Verdana Pro Black"/>
                </a:rPr>
                <a:t>Решение</a:t>
              </a:r>
              <a:endParaRPr lang="en-US" sz="6000">
                <a:solidFill>
                  <a:srgbClr val="FFFFFF"/>
                </a:solidFill>
                <a:latin typeface="Verdana Pro Black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20236" y="-1258572"/>
            <a:ext cx="2459432" cy="228727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307761" y="1038225"/>
            <a:ext cx="1951539" cy="336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6"/>
              </a:lnSpc>
            </a:pPr>
            <a:r>
              <a:rPr lang="en-US" sz="2250" spc="99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395375">
            <a:off x="11058064" y="-9049055"/>
            <a:ext cx="15427992" cy="145408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867350">
            <a:off x="14865455" y="-1590161"/>
            <a:ext cx="4787691" cy="59306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8700" y="231553"/>
            <a:ext cx="2459432" cy="228727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6378" y="808160"/>
            <a:ext cx="11695273" cy="1095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62"/>
              </a:lnSpc>
            </a:pPr>
            <a:r>
              <a:rPr lang="en-US" sz="5400" b="1" err="1">
                <a:latin typeface="Verdana Pro Black"/>
                <a:ea typeface="+mn-lt"/>
                <a:cs typeface="+mn-lt"/>
              </a:rPr>
              <a:t>Стек</a:t>
            </a:r>
            <a:endParaRPr lang="ru-RU" err="1">
              <a:latin typeface="Verdana Pro Black"/>
            </a:endParaRPr>
          </a:p>
        </p:txBody>
      </p:sp>
      <p:pic>
        <p:nvPicPr>
          <p:cNvPr id="29" name="Рисунок 29">
            <a:extLst>
              <a:ext uri="{FF2B5EF4-FFF2-40B4-BE49-F238E27FC236}">
                <a16:creationId xmlns:a16="http://schemas.microsoft.com/office/drawing/2014/main" id="{F4941797-77B5-2B1E-36AE-1FB31EA81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4451" y="2668553"/>
            <a:ext cx="3205528" cy="3190874"/>
          </a:xfrm>
          <a:prstGeom prst="rect">
            <a:avLst/>
          </a:prstGeom>
        </p:spPr>
      </p:pic>
      <p:pic>
        <p:nvPicPr>
          <p:cNvPr id="30" name="Рисунок 30">
            <a:extLst>
              <a:ext uri="{FF2B5EF4-FFF2-40B4-BE49-F238E27FC236}">
                <a16:creationId xmlns:a16="http://schemas.microsoft.com/office/drawing/2014/main" id="{399FCA35-0602-3D8A-F70E-3671C56AE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2091" y="2115514"/>
            <a:ext cx="6626469" cy="3846956"/>
          </a:xfrm>
          <a:prstGeom prst="rect">
            <a:avLst/>
          </a:prstGeom>
        </p:spPr>
      </p:pic>
      <p:pic>
        <p:nvPicPr>
          <p:cNvPr id="31" name="Рисунок 31">
            <a:extLst>
              <a:ext uri="{FF2B5EF4-FFF2-40B4-BE49-F238E27FC236}">
                <a16:creationId xmlns:a16="http://schemas.microsoft.com/office/drawing/2014/main" id="{0F94F5EA-FA1B-27D8-ACA9-D6EC3F1AE7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007" y="5668110"/>
            <a:ext cx="6304084" cy="3931391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B4467B37-CC09-9FD9-2F31-6DA7D0FB0D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7054" y="5976718"/>
            <a:ext cx="5673969" cy="29641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7482" y="567418"/>
            <a:ext cx="10054918" cy="2656814"/>
            <a:chOff x="494805" y="-615043"/>
            <a:chExt cx="13406559" cy="3542420"/>
          </a:xfrm>
        </p:grpSpPr>
        <p:sp>
          <p:nvSpPr>
            <p:cNvPr id="3" name="TextBox 3"/>
            <p:cNvSpPr txBox="1"/>
            <p:nvPr/>
          </p:nvSpPr>
          <p:spPr>
            <a:xfrm>
              <a:off x="494805" y="-615043"/>
              <a:ext cx="13406559" cy="31119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119"/>
                </a:lnSpc>
              </a:pPr>
              <a:r>
                <a:rPr lang="ru-RU" sz="7950">
                  <a:solidFill>
                    <a:srgbClr val="272727"/>
                  </a:solidFill>
                  <a:latin typeface="Verdana Pro Black"/>
                </a:rPr>
                <a:t>Используемые модели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547077" y="2780350"/>
              <a:ext cx="1004993" cy="147027"/>
            </a:xfrm>
            <a:prstGeom prst="rect">
              <a:avLst/>
            </a:prstGeom>
            <a:solidFill>
              <a:srgbClr val="272727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393918">
            <a:off x="-9676838" y="6546845"/>
            <a:ext cx="15427992" cy="1454088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31284">
            <a:off x="15127437" y="-6842844"/>
            <a:ext cx="15427992" cy="1454088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8900217"/>
            <a:ext cx="6001145" cy="33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7"/>
              </a:lnSpc>
            </a:pPr>
            <a:r>
              <a:rPr lang="en-US" sz="2250" spc="99">
                <a:solidFill>
                  <a:srgbClr val="272727"/>
                </a:solidFill>
                <a:latin typeface="Verdana Pro SemiBold"/>
              </a:rPr>
              <a:t>LAW-FINDER | ИЮНЬ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90661-C0F6-4A84-A217-D76B1D379652}"/>
              </a:ext>
            </a:extLst>
          </p:cNvPr>
          <p:cNvSpPr txBox="1"/>
          <p:nvPr/>
        </p:nvSpPr>
        <p:spPr>
          <a:xfrm>
            <a:off x="1527482" y="3575748"/>
            <a:ext cx="13053573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Verdana Pro"/>
              </a:rPr>
              <a:t>Q&amp;A: </a:t>
            </a:r>
            <a:r>
              <a:rPr lang="en-US" sz="3600" dirty="0" err="1">
                <a:latin typeface="Verdana Pro"/>
              </a:rPr>
              <a:t>xlm</a:t>
            </a:r>
            <a:r>
              <a:rPr lang="en-US" sz="3600" dirty="0">
                <a:latin typeface="Verdana Pro"/>
              </a:rPr>
              <a:t>-</a:t>
            </a:r>
            <a:r>
              <a:rPr lang="en-US" sz="3600" dirty="0" err="1">
                <a:latin typeface="Verdana Pro"/>
              </a:rPr>
              <a:t>roberta</a:t>
            </a:r>
            <a:r>
              <a:rPr lang="en-US" sz="3600" dirty="0">
                <a:latin typeface="Verdana Pro"/>
              </a:rPr>
              <a:t>-large-</a:t>
            </a:r>
            <a:r>
              <a:rPr lang="en-US" sz="3600" dirty="0" err="1">
                <a:latin typeface="Verdana Pro"/>
              </a:rPr>
              <a:t>qa</a:t>
            </a:r>
            <a:r>
              <a:rPr lang="en-US" sz="3600" dirty="0">
                <a:latin typeface="Verdana Pro"/>
              </a:rPr>
              <a:t>-multilingual-</a:t>
            </a:r>
            <a:r>
              <a:rPr lang="en-US" sz="3600" dirty="0" err="1">
                <a:latin typeface="Verdana Pro"/>
              </a:rPr>
              <a:t>finedtuned</a:t>
            </a:r>
            <a:r>
              <a:rPr lang="en-US" sz="3600" dirty="0">
                <a:latin typeface="Verdana Pro"/>
              </a:rPr>
              <a:t>-</a:t>
            </a:r>
            <a:r>
              <a:rPr lang="en-US" sz="3600" dirty="0" err="1">
                <a:latin typeface="Verdana Pro"/>
              </a:rPr>
              <a:t>ru</a:t>
            </a:r>
            <a:endParaRPr lang="en-US" sz="3600" dirty="0">
              <a:latin typeface="Verdana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Verdana Pro"/>
              </a:rPr>
              <a:t>Datasets: </a:t>
            </a:r>
            <a:r>
              <a:rPr lang="en-US" sz="3600" dirty="0" err="1">
                <a:latin typeface="Verdana Pro"/>
              </a:rPr>
              <a:t>SQuAD</a:t>
            </a:r>
            <a:r>
              <a:rPr lang="en-US" sz="3600" dirty="0">
                <a:latin typeface="Verdana Pro"/>
              </a:rPr>
              <a:t> + </a:t>
            </a:r>
            <a:r>
              <a:rPr lang="en-US" sz="3600" dirty="0" err="1">
                <a:latin typeface="Verdana Pro"/>
              </a:rPr>
              <a:t>SberQuAD</a:t>
            </a:r>
            <a:endParaRPr lang="en-US" sz="3600" dirty="0">
              <a:latin typeface="Verdana Pro"/>
            </a:endParaRPr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824BDA2-8138-63A7-B158-0BBD97B7E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3" t="2335" r="37" b="778"/>
          <a:stretch/>
        </p:blipFill>
        <p:spPr>
          <a:xfrm>
            <a:off x="2427760" y="4965533"/>
            <a:ext cx="12156585" cy="36387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4064" r="31763" b="175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867350">
            <a:off x="-4284586" y="6372142"/>
            <a:ext cx="4787691" cy="59306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990451">
            <a:off x="15894155" y="-1647818"/>
            <a:ext cx="4787691" cy="59306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917180"/>
            <a:ext cx="5779733" cy="34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4"/>
              </a:lnSpc>
            </a:pPr>
            <a:r>
              <a:rPr lang="en-US" sz="2103" spc="92">
                <a:solidFill>
                  <a:srgbClr val="FFFFFF"/>
                </a:solidFill>
                <a:latin typeface="HK Grotesk Bold"/>
              </a:rPr>
              <a:t>LAW-FINDER | </a:t>
            </a:r>
            <a:r>
              <a:rPr lang="ru-RU" sz="2103" spc="92">
                <a:solidFill>
                  <a:srgbClr val="FFFFFF"/>
                </a:solidFill>
                <a:latin typeface="HK Grotesk Bold"/>
              </a:rPr>
              <a:t>ИЮНЬ </a:t>
            </a:r>
            <a:r>
              <a:rPr lang="en-US" sz="2103" spc="92">
                <a:solidFill>
                  <a:srgbClr val="FFFFFF"/>
                </a:solidFill>
                <a:latin typeface="HK Grotesk Bold"/>
              </a:rPr>
              <a:t>202</a:t>
            </a:r>
            <a:r>
              <a:rPr lang="ru-RU" sz="2103" spc="92">
                <a:solidFill>
                  <a:srgbClr val="FFFFFF"/>
                </a:solidFill>
                <a:latin typeface="HK Grotesk Bold"/>
              </a:rPr>
              <a:t>2</a:t>
            </a:r>
            <a:endParaRPr lang="en-US" sz="2103" spc="92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07761" y="1038225"/>
            <a:ext cx="1951539" cy="336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6"/>
              </a:lnSpc>
            </a:pPr>
            <a:r>
              <a:rPr lang="en-US" sz="2250" spc="99">
                <a:solidFill>
                  <a:srgbClr val="FFFFFF"/>
                </a:solidFill>
                <a:latin typeface="HK Grotesk Bold"/>
              </a:rPr>
              <a:t>06</a:t>
            </a:r>
            <a:endParaRPr lang="en-US" sz="2251" spc="99">
              <a:solidFill>
                <a:srgbClr val="FFFFFF"/>
              </a:solidFill>
              <a:latin typeface="HK Grotesk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156377" y="1064419"/>
            <a:ext cx="13122684" cy="1824116"/>
            <a:chOff x="-1" y="47625"/>
            <a:chExt cx="17496912" cy="2432154"/>
          </a:xfrm>
        </p:grpSpPr>
        <p:sp>
          <p:nvSpPr>
            <p:cNvPr id="9" name="TextBox 9"/>
            <p:cNvSpPr txBox="1"/>
            <p:nvPr/>
          </p:nvSpPr>
          <p:spPr>
            <a:xfrm>
              <a:off x="-1" y="47625"/>
              <a:ext cx="17496912" cy="15532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031"/>
                </a:lnSpc>
              </a:pPr>
              <a:r>
                <a:rPr lang="ru-RU" sz="6000">
                  <a:solidFill>
                    <a:srgbClr val="FFFFFF"/>
                  </a:solidFill>
                  <a:latin typeface="Verdana Pro Black"/>
                </a:rPr>
                <a:t>Семантический поиск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332752"/>
              <a:ext cx="1004993" cy="147027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430732" y="-1307813"/>
            <a:ext cx="2459432" cy="228727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259300" y="2356707"/>
            <a:ext cx="2459432" cy="2287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E33837-03C2-408C-A579-D6E2243EAFC1}"/>
              </a:ext>
            </a:extLst>
          </p:cNvPr>
          <p:cNvSpPr txBox="1"/>
          <p:nvPr/>
        </p:nvSpPr>
        <p:spPr>
          <a:xfrm>
            <a:off x="1028700" y="3411240"/>
            <a:ext cx="10172978" cy="34778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Diff</a:t>
            </a:r>
            <a:r>
              <a:rPr lang="ru-RU" sz="4400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-</a:t>
            </a:r>
            <a:r>
              <a:rPr lang="en-US" sz="4400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Hugging face / sentence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Word2vec by own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err="1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natasha</a:t>
            </a:r>
            <a:r>
              <a:rPr lang="en-US" sz="4400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/</a:t>
            </a:r>
            <a:r>
              <a:rPr lang="en-US" sz="4400" err="1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navec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err="1">
                <a:solidFill>
                  <a:schemeClr val="bg1"/>
                </a:solidFill>
                <a:latin typeface="Verdana Pro"/>
                <a:ea typeface="+mn-lt"/>
                <a:cs typeface="+mn-lt"/>
              </a:rPr>
              <a:t>fastText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7482" y="567418"/>
            <a:ext cx="10054918" cy="2656814"/>
            <a:chOff x="494805" y="-615043"/>
            <a:chExt cx="13406559" cy="3542420"/>
          </a:xfrm>
        </p:grpSpPr>
        <p:sp>
          <p:nvSpPr>
            <p:cNvPr id="3" name="TextBox 3"/>
            <p:cNvSpPr txBox="1"/>
            <p:nvPr/>
          </p:nvSpPr>
          <p:spPr>
            <a:xfrm>
              <a:off x="494805" y="-615043"/>
              <a:ext cx="13406559" cy="31119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119"/>
                </a:lnSpc>
              </a:pPr>
              <a:r>
                <a:rPr lang="ru-RU" sz="7950">
                  <a:solidFill>
                    <a:srgbClr val="272727"/>
                  </a:solidFill>
                  <a:latin typeface="Verdana Pro Black"/>
                </a:rPr>
                <a:t>Актуальность данных</a:t>
              </a:r>
              <a:endParaRPr lang="ru-RU"/>
            </a:p>
          </p:txBody>
        </p:sp>
        <p:sp>
          <p:nvSpPr>
            <p:cNvPr id="4" name="AutoShape 4"/>
            <p:cNvSpPr/>
            <p:nvPr/>
          </p:nvSpPr>
          <p:spPr>
            <a:xfrm>
              <a:off x="547077" y="2780350"/>
              <a:ext cx="1004993" cy="147027"/>
            </a:xfrm>
            <a:prstGeom prst="rect">
              <a:avLst/>
            </a:prstGeom>
            <a:solidFill>
              <a:srgbClr val="272727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393918">
            <a:off x="-9676838" y="6546845"/>
            <a:ext cx="15427992" cy="1454088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431284">
            <a:off x="15127437" y="-6842844"/>
            <a:ext cx="15427992" cy="1454088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8900217"/>
            <a:ext cx="6001145" cy="33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7"/>
              </a:lnSpc>
            </a:pPr>
            <a:r>
              <a:rPr lang="en-US" sz="2250" spc="99">
                <a:solidFill>
                  <a:srgbClr val="272727"/>
                </a:solidFill>
                <a:latin typeface="Verdana Pro SemiBold"/>
              </a:rPr>
              <a:t>LAW-FINDER | ИЮНЬ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90661-C0F6-4A84-A217-D76B1D379652}"/>
              </a:ext>
            </a:extLst>
          </p:cNvPr>
          <p:cNvSpPr txBox="1"/>
          <p:nvPr/>
        </p:nvSpPr>
        <p:spPr>
          <a:xfrm>
            <a:off x="1527482" y="3575748"/>
            <a:ext cx="12027785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err="1">
                <a:latin typeface="Verdana Pro"/>
              </a:rPr>
              <a:t>Нормативнно-правовые</a:t>
            </a:r>
            <a:r>
              <a:rPr lang="en-US" sz="3600">
                <a:latin typeface="Verdana Pro"/>
              </a:rPr>
              <a:t> </a:t>
            </a:r>
            <a:r>
              <a:rPr lang="en-US" sz="3600" err="1">
                <a:latin typeface="Verdana Pro"/>
              </a:rPr>
              <a:t>акты</a:t>
            </a:r>
            <a:r>
              <a:rPr lang="en-US" sz="3600">
                <a:latin typeface="Verdana Pro"/>
              </a:rPr>
              <a:t> </a:t>
            </a:r>
            <a:r>
              <a:rPr lang="en-US" sz="3600" err="1">
                <a:latin typeface="Verdana Pro"/>
              </a:rPr>
              <a:t>берутся</a:t>
            </a:r>
            <a:r>
              <a:rPr lang="en-US" sz="3600">
                <a:latin typeface="Verdana Pro"/>
              </a:rPr>
              <a:t> </a:t>
            </a:r>
            <a:r>
              <a:rPr lang="en-US" sz="3600" err="1">
                <a:latin typeface="Verdana Pro"/>
              </a:rPr>
              <a:t>из</a:t>
            </a:r>
            <a:r>
              <a:rPr lang="en-US" sz="3600">
                <a:latin typeface="Verdana Pro"/>
              </a:rPr>
              <a:t> «</a:t>
            </a:r>
            <a:r>
              <a:rPr lang="en-US" sz="3600" err="1">
                <a:latin typeface="Verdana Pro"/>
              </a:rPr>
              <a:t>Официального</a:t>
            </a:r>
            <a:r>
              <a:rPr lang="en-US" sz="3600">
                <a:latin typeface="Verdana Pro"/>
              </a:rPr>
              <a:t> </a:t>
            </a:r>
            <a:r>
              <a:rPr lang="en-US" sz="3600" err="1">
                <a:latin typeface="Verdana Pro"/>
              </a:rPr>
              <a:t>интернет-портала</a:t>
            </a:r>
            <a:r>
              <a:rPr lang="en-US" sz="3600">
                <a:latin typeface="Verdana Pro"/>
              </a:rPr>
              <a:t> </a:t>
            </a:r>
            <a:r>
              <a:rPr lang="en-US" sz="3600" err="1">
                <a:latin typeface="Verdana Pro"/>
              </a:rPr>
              <a:t>правовой</a:t>
            </a:r>
            <a:r>
              <a:rPr lang="en-US" sz="3600">
                <a:latin typeface="Verdana Pro"/>
              </a:rPr>
              <a:t> </a:t>
            </a:r>
            <a:r>
              <a:rPr lang="en-US" sz="3600" err="1">
                <a:latin typeface="Verdana Pro"/>
              </a:rPr>
              <a:t>информации</a:t>
            </a:r>
            <a:r>
              <a:rPr lang="en-US" sz="3600">
                <a:latin typeface="Verdana Pro"/>
              </a:rPr>
              <a:t>» pravo.gov.ru</a:t>
            </a:r>
            <a:endParaRPr lang="ru-RU" sz="3600">
              <a:latin typeface="Verdana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err="1">
                <a:latin typeface="Verdana Pro"/>
              </a:rPr>
              <a:t>Данные</a:t>
            </a:r>
            <a:r>
              <a:rPr lang="en-US" sz="3600">
                <a:latin typeface="Verdana Pro"/>
              </a:rPr>
              <a:t> </a:t>
            </a:r>
            <a:r>
              <a:rPr lang="en-US" sz="3600" err="1">
                <a:latin typeface="Verdana Pro"/>
              </a:rPr>
              <a:t>будут</a:t>
            </a:r>
            <a:r>
              <a:rPr lang="en-US" sz="3600">
                <a:latin typeface="Verdana Pro"/>
              </a:rPr>
              <a:t> </a:t>
            </a:r>
            <a:r>
              <a:rPr lang="en-US" sz="3600" err="1">
                <a:latin typeface="Verdana Pro"/>
              </a:rPr>
              <a:t>обновляться</a:t>
            </a:r>
            <a:r>
              <a:rPr lang="en-US" sz="3600">
                <a:latin typeface="Verdana Pro"/>
              </a:rPr>
              <a:t> </a:t>
            </a:r>
            <a:r>
              <a:rPr lang="en-US" sz="3600" err="1">
                <a:latin typeface="Verdana Pro"/>
              </a:rPr>
              <a:t>вручную</a:t>
            </a:r>
            <a:r>
              <a:rPr lang="en-US" sz="3600">
                <a:latin typeface="Verdana Pro"/>
              </a:rPr>
              <a:t> </a:t>
            </a:r>
            <a:r>
              <a:rPr lang="en-US" sz="3600" err="1">
                <a:latin typeface="Verdana Pro"/>
              </a:rPr>
              <a:t>раз</a:t>
            </a:r>
            <a:r>
              <a:rPr lang="en-US" sz="3600">
                <a:latin typeface="Verdana Pro"/>
              </a:rPr>
              <a:t> в </a:t>
            </a:r>
            <a:r>
              <a:rPr lang="en-US" sz="3600" err="1">
                <a:latin typeface="Verdana Pro"/>
              </a:rPr>
              <a:t>месяц</a:t>
            </a:r>
          </a:p>
        </p:txBody>
      </p:sp>
    </p:spTree>
    <p:extLst>
      <p:ext uri="{BB962C8B-B14F-4D97-AF65-F5344CB8AC3E}">
        <p14:creationId xmlns:p14="http://schemas.microsoft.com/office/powerpoint/2010/main" val="24604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4064" r="31763" b="1754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6126851" y="-4084960"/>
            <a:ext cx="15427992" cy="145408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880173">
            <a:off x="-1837239" y="-1247127"/>
            <a:ext cx="5731878" cy="71002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426933">
            <a:off x="14506586" y="-1081735"/>
            <a:ext cx="10050924" cy="1245046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713037" y="6700107"/>
            <a:ext cx="2459432" cy="228727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080479" y="2527328"/>
            <a:ext cx="10127042" cy="4323849"/>
            <a:chOff x="0" y="118094"/>
            <a:chExt cx="13502723" cy="5765132"/>
          </a:xfrm>
        </p:grpSpPr>
        <p:sp>
          <p:nvSpPr>
            <p:cNvPr id="8" name="TextBox 8"/>
            <p:cNvSpPr txBox="1"/>
            <p:nvPr/>
          </p:nvSpPr>
          <p:spPr>
            <a:xfrm>
              <a:off x="0" y="118094"/>
              <a:ext cx="13502723" cy="391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30"/>
                </a:lnSpc>
              </a:pPr>
              <a:endParaRPr lang="en-US" sz="19850" spc="873">
                <a:solidFill>
                  <a:srgbClr val="FFFFFF"/>
                </a:solidFill>
                <a:latin typeface="HK Grotesk Medium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692413" y="5421646"/>
              <a:ext cx="8117896" cy="461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17"/>
                </a:lnSpc>
              </a:pPr>
              <a:endParaRPr lang="en-US" sz="2000">
                <a:solidFill>
                  <a:srgbClr val="FFFFFF"/>
                </a:solidFill>
                <a:latin typeface="HK Grotesk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77893" y="2303251"/>
              <a:ext cx="11546935" cy="2183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4"/>
                </a:lnSpc>
              </a:pPr>
              <a:r>
                <a:rPr lang="en-US" sz="7200" dirty="0" err="1">
                  <a:solidFill>
                    <a:srgbClr val="FFFFFF"/>
                  </a:solidFill>
                  <a:latin typeface="Verdana Pro Black"/>
                </a:rPr>
                <a:t>Демонстрация</a:t>
              </a:r>
              <a:r>
                <a:rPr lang="en-US" sz="7200" dirty="0">
                  <a:solidFill>
                    <a:srgbClr val="FFFFFF"/>
                  </a:solidFill>
                  <a:latin typeface="Verdana Pro Black"/>
                </a:rPr>
                <a:t> </a:t>
              </a:r>
              <a:endParaRPr lang="ru-RU" sz="7200" dirty="0">
                <a:solidFill>
                  <a:srgbClr val="000000"/>
                </a:solidFill>
                <a:latin typeface="Verdana Pro Black"/>
              </a:endParaRPr>
            </a:p>
            <a:p>
              <a:pPr algn="ctr">
                <a:lnSpc>
                  <a:spcPts val="4064"/>
                </a:lnSpc>
              </a:pPr>
              <a:endParaRPr lang="en-US" sz="7200" dirty="0">
                <a:solidFill>
                  <a:srgbClr val="FFFFFF"/>
                </a:solidFill>
                <a:latin typeface="Verdana Pro Black"/>
              </a:endParaRPr>
            </a:p>
            <a:p>
              <a:pPr algn="ctr">
                <a:lnSpc>
                  <a:spcPts val="4064"/>
                </a:lnSpc>
              </a:pPr>
              <a:r>
                <a:rPr lang="en-US" sz="7200" dirty="0" err="1">
                  <a:solidFill>
                    <a:srgbClr val="FFFFFF"/>
                  </a:solidFill>
                  <a:latin typeface="Verdana Pro Black"/>
                </a:rPr>
                <a:t>решения</a:t>
              </a:r>
              <a:endParaRPr lang="ru-RU" sz="7200" dirty="0">
                <a:latin typeface="Verdana Pro Black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0517" y="-791847"/>
            <a:ext cx="2459432" cy="22872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ВидеоПроект4сем">
            <a:hlinkClick r:id="" action="ppaction://media"/>
            <a:extLst>
              <a:ext uri="{FF2B5EF4-FFF2-40B4-BE49-F238E27FC236}">
                <a16:creationId xmlns:a16="http://schemas.microsoft.com/office/drawing/2014/main" id="{AE38A73C-4B3F-4D7A-8D13-34788BF98C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245</Words>
  <Application>Microsoft Office PowerPoint</Application>
  <PresentationFormat>Произвольный</PresentationFormat>
  <Paragraphs>62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Verdana Pro Black</vt:lpstr>
      <vt:lpstr>HK Grotesk Medium</vt:lpstr>
      <vt:lpstr>HK Grotesk Bold</vt:lpstr>
      <vt:lpstr>Calibri</vt:lpstr>
      <vt:lpstr>HK Grotesk Light</vt:lpstr>
      <vt:lpstr>Verdana Pro SemiBold</vt:lpstr>
      <vt:lpstr>Arial</vt:lpstr>
      <vt:lpstr>Verdana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Красный и Оранжевый Геометрический Плановая Маркетинговая презентация</dc:title>
  <cp:lastModifiedBy>Зенков Илья Дмитриевич</cp:lastModifiedBy>
  <cp:revision>38</cp:revision>
  <dcterms:created xsi:type="dcterms:W3CDTF">2006-08-16T00:00:00Z</dcterms:created>
  <dcterms:modified xsi:type="dcterms:W3CDTF">2022-06-16T08:08:24Z</dcterms:modified>
  <dc:identifier>DAFCcWHWMvA</dc:identifier>
</cp:coreProperties>
</file>